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media/image21.svg" ContentType="image/svg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7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6" r:id="rId20"/>
    <p:sldId id="272" r:id="rId21"/>
  </p:sldIdLst>
  <p:sldSz cx="18288000" cy="10287000"/>
  <p:notesSz cx="9144000" cy="6858000"/>
  <p:embeddedFontLst>
    <p:embeddedFont>
      <p:font typeface="Zuume Rough Bold" panose="00000800000000000000"/>
      <p:regular r:id="rId25"/>
    </p:embeddedFont>
    <p:embeddedFont>
      <p:font typeface="Canva Sans" panose="020B0503030501040103"/>
      <p:regular r:id="rId26"/>
    </p:embeddedFont>
    <p:embeddedFont>
      <p:font typeface="Open Sans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8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3.sv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3.sv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3.sv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3.sv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3.sv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3.sv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3.sv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sv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sv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3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sv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jpeg"/><Relationship Id="rId2" Type="http://schemas.openxmlformats.org/officeDocument/2006/relationships/image" Target="../media/image3.sv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jpeg"/><Relationship Id="rId2" Type="http://schemas.openxmlformats.org/officeDocument/2006/relationships/image" Target="../media/image3.sv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3.sv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3.sv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3.sv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3.sv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75" r="-67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1067" y="413154"/>
            <a:ext cx="362711" cy="278593"/>
          </a:xfrm>
          <a:custGeom>
            <a:avLst/>
            <a:gdLst/>
            <a:ahLst/>
            <a:cxnLst/>
            <a:rect l="l" t="t" r="r" b="b"/>
            <a:pathLst>
              <a:path w="362711" h="278593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8145360" y="8165445"/>
            <a:ext cx="142640" cy="1092855"/>
            <a:chOff x="0" y="0"/>
            <a:chExt cx="37568" cy="2878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568" cy="287830"/>
            </a:xfrm>
            <a:custGeom>
              <a:avLst/>
              <a:gdLst/>
              <a:ahLst/>
              <a:cxnLst/>
              <a:rect l="l" t="t" r="r" b="b"/>
              <a:pathLst>
                <a:path w="37568" h="287830">
                  <a:moveTo>
                    <a:pt x="0" y="0"/>
                  </a:moveTo>
                  <a:lnTo>
                    <a:pt x="37568" y="0"/>
                  </a:lnTo>
                  <a:lnTo>
                    <a:pt x="37568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7568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61408" y="552450"/>
            <a:ext cx="14165185" cy="5746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5"/>
              </a:lnSpc>
              <a:spcBef>
                <a:spcPct val="0"/>
              </a:spcBef>
            </a:pPr>
            <a:r>
              <a:rPr lang="en-US" sz="16000">
                <a:solidFill>
                  <a:srgbClr val="FFFFFF"/>
                </a:solidFill>
                <a:latin typeface="Zuume Rough Bold" panose="00000800000000000000"/>
                <a:ea typeface="Zuume Rough Bold" panose="00000800000000000000"/>
                <a:cs typeface="Zuume Rough Bold" panose="00000800000000000000"/>
                <a:sym typeface="Zuume Rough Bold" panose="00000800000000000000"/>
              </a:rPr>
              <a:t>SEARCHING FOR BLUE STRAGGLERS</a:t>
            </a:r>
            <a:endParaRPr lang="en-US" sz="16000">
              <a:solidFill>
                <a:srgbClr val="FFFFFF"/>
              </a:solidFill>
              <a:latin typeface="Zuume Rough Bold" panose="00000800000000000000"/>
              <a:ea typeface="Zuume Rough Bold" panose="00000800000000000000"/>
              <a:cs typeface="Zuume Rough Bold" panose="00000800000000000000"/>
              <a:sym typeface="Zuume Rough Bold" panose="00000800000000000000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916662" y="6802735"/>
            <a:ext cx="6454676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Author: Jacob Romeo</a:t>
            </a:r>
            <a:endParaRPr lang="en-US" sz="2600" b="1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Professor: Dr. Istvan Szapudi</a:t>
            </a:r>
            <a:endParaRPr lang="en-US" sz="2600" b="1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ASTR 758: Programming for Astronomers</a:t>
            </a:r>
            <a:endParaRPr lang="en-US" sz="2600" b="1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8145360" y="8165445"/>
            <a:ext cx="142640" cy="1092855"/>
            <a:chOff x="0" y="0"/>
            <a:chExt cx="37568" cy="287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68" cy="287830"/>
            </a:xfrm>
            <a:custGeom>
              <a:avLst/>
              <a:gdLst/>
              <a:ahLst/>
              <a:cxnLst/>
              <a:rect l="l" t="t" r="r" b="b"/>
              <a:pathLst>
                <a:path w="37568" h="287830">
                  <a:moveTo>
                    <a:pt x="0" y="0"/>
                  </a:moveTo>
                  <a:lnTo>
                    <a:pt x="37568" y="0"/>
                  </a:lnTo>
                  <a:lnTo>
                    <a:pt x="37568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568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551067" y="413154"/>
            <a:ext cx="362711" cy="278593"/>
          </a:xfrm>
          <a:custGeom>
            <a:avLst/>
            <a:gdLst/>
            <a:ahLst/>
            <a:cxnLst/>
            <a:rect l="l" t="t" r="r" b="b"/>
            <a:pathLst>
              <a:path w="362711" h="278593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691746"/>
            <a:ext cx="7760915" cy="9322420"/>
          </a:xfrm>
          <a:custGeom>
            <a:avLst/>
            <a:gdLst/>
            <a:ahLst/>
            <a:cxnLst/>
            <a:rect l="l" t="t" r="r" b="b"/>
            <a:pathLst>
              <a:path w="7760915" h="9322420">
                <a:moveTo>
                  <a:pt x="0" y="0"/>
                </a:moveTo>
                <a:lnTo>
                  <a:pt x="7760915" y="0"/>
                </a:lnTo>
                <a:lnTo>
                  <a:pt x="7760915" y="9322421"/>
                </a:lnTo>
                <a:lnTo>
                  <a:pt x="0" y="9322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882430" y="1783461"/>
            <a:ext cx="5902620" cy="12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5"/>
              </a:lnSpc>
            </a:pPr>
            <a:r>
              <a:rPr lang="en-US" sz="7700">
                <a:solidFill>
                  <a:srgbClr val="FFFFFF"/>
                </a:solidFill>
                <a:latin typeface="Zuume Rough Bold" panose="00000800000000000000"/>
                <a:ea typeface="Zuume Rough Bold" panose="00000800000000000000"/>
                <a:cs typeface="Zuume Rough Bold" panose="00000800000000000000"/>
                <a:sym typeface="Zuume Rough Bold" panose="00000800000000000000"/>
              </a:rPr>
              <a:t>TESS RESULTS CONT.</a:t>
            </a:r>
            <a:endParaRPr lang="en-US" sz="7700">
              <a:solidFill>
                <a:srgbClr val="FFFFFF"/>
              </a:solidFill>
              <a:latin typeface="Zuume Rough Bold" panose="00000800000000000000"/>
              <a:ea typeface="Zuume Rough Bold" panose="00000800000000000000"/>
              <a:cs typeface="Zuume Rough Bold" panose="00000800000000000000"/>
              <a:sym typeface="Zuume Rough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882430" y="3963924"/>
            <a:ext cx="5902620" cy="3865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What makes this a good candidate?</a:t>
            </a:r>
            <a:endParaRPr lang="en-US" sz="31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Obvious peaks in the power spectrum.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Simbad says it is a pulsating variable with spectral type B2II.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Could very well be a BSS! No papers on it pertaining to variability.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Need to get the rotational period and velocities to further determine.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17411700" y="152400"/>
            <a:ext cx="1028700" cy="1028700"/>
            <a:chOff x="0" y="0"/>
            <a:chExt cx="270933" cy="270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8145360" y="8165445"/>
            <a:ext cx="142640" cy="1092855"/>
            <a:chOff x="0" y="0"/>
            <a:chExt cx="37568" cy="287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68" cy="287830"/>
            </a:xfrm>
            <a:custGeom>
              <a:avLst/>
              <a:gdLst/>
              <a:ahLst/>
              <a:cxnLst/>
              <a:rect l="l" t="t" r="r" b="b"/>
              <a:pathLst>
                <a:path w="37568" h="287830">
                  <a:moveTo>
                    <a:pt x="0" y="0"/>
                  </a:moveTo>
                  <a:lnTo>
                    <a:pt x="37568" y="0"/>
                  </a:lnTo>
                  <a:lnTo>
                    <a:pt x="37568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568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551067" y="413154"/>
            <a:ext cx="362711" cy="278593"/>
          </a:xfrm>
          <a:custGeom>
            <a:avLst/>
            <a:gdLst/>
            <a:ahLst/>
            <a:cxnLst/>
            <a:rect l="l" t="t" r="r" b="b"/>
            <a:pathLst>
              <a:path w="362711" h="278593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691746"/>
            <a:ext cx="7693894" cy="9241915"/>
          </a:xfrm>
          <a:custGeom>
            <a:avLst/>
            <a:gdLst/>
            <a:ahLst/>
            <a:cxnLst/>
            <a:rect l="l" t="t" r="r" b="b"/>
            <a:pathLst>
              <a:path w="7693894" h="9241915">
                <a:moveTo>
                  <a:pt x="0" y="0"/>
                </a:moveTo>
                <a:lnTo>
                  <a:pt x="7693894" y="0"/>
                </a:lnTo>
                <a:lnTo>
                  <a:pt x="7693894" y="9241916"/>
                </a:lnTo>
                <a:lnTo>
                  <a:pt x="0" y="9241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882430" y="1600240"/>
            <a:ext cx="5780075" cy="12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5"/>
              </a:lnSpc>
            </a:pPr>
            <a:r>
              <a:rPr lang="en-US" sz="7700">
                <a:solidFill>
                  <a:srgbClr val="FFFFFF"/>
                </a:solidFill>
                <a:latin typeface="Zuume Rough Bold" panose="00000800000000000000"/>
                <a:ea typeface="Zuume Rough Bold" panose="00000800000000000000"/>
                <a:cs typeface="Zuume Rough Bold" panose="00000800000000000000"/>
                <a:sym typeface="Zuume Rough Bold" panose="00000800000000000000"/>
              </a:rPr>
              <a:t>TESS RESULTS CONT.</a:t>
            </a:r>
            <a:endParaRPr lang="en-US" sz="7700">
              <a:solidFill>
                <a:srgbClr val="FFFFFF"/>
              </a:solidFill>
              <a:latin typeface="Zuume Rough Bold" panose="00000800000000000000"/>
              <a:ea typeface="Zuume Rough Bold" panose="00000800000000000000"/>
              <a:cs typeface="Zuume Rough Bold" panose="00000800000000000000"/>
              <a:sym typeface="Zuume Rough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882430" y="3780703"/>
            <a:ext cx="5780075" cy="466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What makes this a good candidate?</a:t>
            </a:r>
            <a:endParaRPr lang="en-US" sz="31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Decent</a:t>
            </a: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peaks in the power spectrum.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Good light curve.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Good CMD placement.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Simbad says it is chemically peculiar with spectral type B5IV-V.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Could very well be a BSS! No papers on it pertaining to variability.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Need to get the rotational period and velocities to further determine.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17411700" y="152400"/>
            <a:ext cx="1028700" cy="1028700"/>
            <a:chOff x="0" y="0"/>
            <a:chExt cx="270933" cy="270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8145360" y="8165445"/>
            <a:ext cx="142640" cy="1092855"/>
            <a:chOff x="0" y="0"/>
            <a:chExt cx="37568" cy="287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68" cy="287830"/>
            </a:xfrm>
            <a:custGeom>
              <a:avLst/>
              <a:gdLst/>
              <a:ahLst/>
              <a:cxnLst/>
              <a:rect l="l" t="t" r="r" b="b"/>
              <a:pathLst>
                <a:path w="37568" h="287830">
                  <a:moveTo>
                    <a:pt x="0" y="0"/>
                  </a:moveTo>
                  <a:lnTo>
                    <a:pt x="37568" y="0"/>
                  </a:lnTo>
                  <a:lnTo>
                    <a:pt x="37568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568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551067" y="413154"/>
            <a:ext cx="362711" cy="278593"/>
          </a:xfrm>
          <a:custGeom>
            <a:avLst/>
            <a:gdLst/>
            <a:ahLst/>
            <a:cxnLst/>
            <a:rect l="l" t="t" r="r" b="b"/>
            <a:pathLst>
              <a:path w="362711" h="278593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691746"/>
            <a:ext cx="7748318" cy="9293336"/>
          </a:xfrm>
          <a:custGeom>
            <a:avLst/>
            <a:gdLst/>
            <a:ahLst/>
            <a:cxnLst/>
            <a:rect l="l" t="t" r="r" b="b"/>
            <a:pathLst>
              <a:path w="7748318" h="9293336">
                <a:moveTo>
                  <a:pt x="0" y="0"/>
                </a:moveTo>
                <a:lnTo>
                  <a:pt x="7748318" y="0"/>
                </a:lnTo>
                <a:lnTo>
                  <a:pt x="7748318" y="9293336"/>
                </a:lnTo>
                <a:lnTo>
                  <a:pt x="0" y="9293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08429" y="2154587"/>
            <a:ext cx="6331529" cy="12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5"/>
              </a:lnSpc>
            </a:pPr>
            <a:r>
              <a:rPr lang="en-US" sz="7700">
                <a:solidFill>
                  <a:srgbClr val="FFFFFF"/>
                </a:solidFill>
                <a:latin typeface="Zuume Rough Bold" panose="00000800000000000000"/>
                <a:ea typeface="Zuume Rough Bold" panose="00000800000000000000"/>
                <a:cs typeface="Zuume Rough Bold" panose="00000800000000000000"/>
                <a:sym typeface="Zuume Rough Bold" panose="00000800000000000000"/>
              </a:rPr>
              <a:t>TESS RESULTS CONT.</a:t>
            </a:r>
            <a:endParaRPr lang="en-US" sz="7700">
              <a:solidFill>
                <a:srgbClr val="FFFFFF"/>
              </a:solidFill>
              <a:latin typeface="Zuume Rough Bold" panose="00000800000000000000"/>
              <a:ea typeface="Zuume Rough Bold" panose="00000800000000000000"/>
              <a:cs typeface="Zuume Rough Bold" panose="00000800000000000000"/>
              <a:sym typeface="Zuume Rough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08429" y="4335050"/>
            <a:ext cx="6331529" cy="426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What makes this a good candidate?</a:t>
            </a:r>
            <a:endParaRPr lang="en-US" sz="31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Obvious peaks in the power spectrum.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Good light curve.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Good placement on CMD.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Simbad says it is a spectroscopic binary with no spectral type, but has B-mag of 11.6.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Could possibly be a BSS as it is a binary, need to look further into it.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17411700" y="152400"/>
            <a:ext cx="1028700" cy="1028700"/>
            <a:chOff x="0" y="0"/>
            <a:chExt cx="270933" cy="270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8145360" y="8165445"/>
            <a:ext cx="142640" cy="1092855"/>
            <a:chOff x="0" y="0"/>
            <a:chExt cx="37568" cy="287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68" cy="287830"/>
            </a:xfrm>
            <a:custGeom>
              <a:avLst/>
              <a:gdLst/>
              <a:ahLst/>
              <a:cxnLst/>
              <a:rect l="l" t="t" r="r" b="b"/>
              <a:pathLst>
                <a:path w="37568" h="287830">
                  <a:moveTo>
                    <a:pt x="0" y="0"/>
                  </a:moveTo>
                  <a:lnTo>
                    <a:pt x="37568" y="0"/>
                  </a:lnTo>
                  <a:lnTo>
                    <a:pt x="37568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568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551067" y="413154"/>
            <a:ext cx="362711" cy="278593"/>
          </a:xfrm>
          <a:custGeom>
            <a:avLst/>
            <a:gdLst/>
            <a:ahLst/>
            <a:cxnLst/>
            <a:rect l="l" t="t" r="r" b="b"/>
            <a:pathLst>
              <a:path w="362711" h="278593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691746"/>
            <a:ext cx="7794907" cy="9363251"/>
          </a:xfrm>
          <a:custGeom>
            <a:avLst/>
            <a:gdLst/>
            <a:ahLst/>
            <a:cxnLst/>
            <a:rect l="l" t="t" r="r" b="b"/>
            <a:pathLst>
              <a:path w="7794907" h="9363251">
                <a:moveTo>
                  <a:pt x="0" y="0"/>
                </a:moveTo>
                <a:lnTo>
                  <a:pt x="7794907" y="0"/>
                </a:lnTo>
                <a:lnTo>
                  <a:pt x="7794907" y="9363252"/>
                </a:lnTo>
                <a:lnTo>
                  <a:pt x="0" y="9363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902854" y="2488311"/>
            <a:ext cx="5698378" cy="12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5"/>
              </a:lnSpc>
            </a:pPr>
            <a:r>
              <a:rPr lang="en-US" sz="7700">
                <a:solidFill>
                  <a:srgbClr val="FFFFFF"/>
                </a:solidFill>
                <a:latin typeface="Zuume Rough Bold" panose="00000800000000000000"/>
                <a:ea typeface="Zuume Rough Bold" panose="00000800000000000000"/>
                <a:cs typeface="Zuume Rough Bold" panose="00000800000000000000"/>
                <a:sym typeface="Zuume Rough Bold" panose="00000800000000000000"/>
              </a:rPr>
              <a:t>TESS RESULTS CONT.</a:t>
            </a:r>
            <a:endParaRPr lang="en-US" sz="7700">
              <a:solidFill>
                <a:srgbClr val="FFFFFF"/>
              </a:solidFill>
              <a:latin typeface="Zuume Rough Bold" panose="00000800000000000000"/>
              <a:ea typeface="Zuume Rough Bold" panose="00000800000000000000"/>
              <a:cs typeface="Zuume Rough Bold" panose="00000800000000000000"/>
              <a:sym typeface="Zuume Rough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902854" y="4668774"/>
            <a:ext cx="5698378" cy="3465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What makes this a good candidate?</a:t>
            </a:r>
            <a:endParaRPr lang="en-US" sz="31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Obvious peaks in the power spectrum.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Simbad says it has spectral type A3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Not a BSS due to placement, but is a delta scuti. Found paper on it classifying it as such.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17411700" y="152400"/>
            <a:ext cx="1028700" cy="1028700"/>
            <a:chOff x="0" y="0"/>
            <a:chExt cx="270933" cy="270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8145360" y="8165445"/>
            <a:ext cx="142640" cy="1092855"/>
            <a:chOff x="0" y="0"/>
            <a:chExt cx="37568" cy="287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68" cy="287830"/>
            </a:xfrm>
            <a:custGeom>
              <a:avLst/>
              <a:gdLst/>
              <a:ahLst/>
              <a:cxnLst/>
              <a:rect l="l" t="t" r="r" b="b"/>
              <a:pathLst>
                <a:path w="37568" h="287830">
                  <a:moveTo>
                    <a:pt x="0" y="0"/>
                  </a:moveTo>
                  <a:lnTo>
                    <a:pt x="37568" y="0"/>
                  </a:lnTo>
                  <a:lnTo>
                    <a:pt x="37568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568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551067" y="413154"/>
            <a:ext cx="362711" cy="278593"/>
          </a:xfrm>
          <a:custGeom>
            <a:avLst/>
            <a:gdLst/>
            <a:ahLst/>
            <a:cxnLst/>
            <a:rect l="l" t="t" r="r" b="b"/>
            <a:pathLst>
              <a:path w="362711" h="278593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552450"/>
            <a:ext cx="7898134" cy="9473024"/>
          </a:xfrm>
          <a:custGeom>
            <a:avLst/>
            <a:gdLst/>
            <a:ahLst/>
            <a:cxnLst/>
            <a:rect l="l" t="t" r="r" b="b"/>
            <a:pathLst>
              <a:path w="7898134" h="9473024">
                <a:moveTo>
                  <a:pt x="0" y="0"/>
                </a:moveTo>
                <a:lnTo>
                  <a:pt x="7898134" y="0"/>
                </a:lnTo>
                <a:lnTo>
                  <a:pt x="7898134" y="9473024"/>
                </a:lnTo>
                <a:lnTo>
                  <a:pt x="0" y="9473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923278" y="2312098"/>
            <a:ext cx="5759651" cy="12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5"/>
              </a:lnSpc>
            </a:pPr>
            <a:r>
              <a:rPr lang="en-US" sz="7700">
                <a:solidFill>
                  <a:srgbClr val="FFFFFF"/>
                </a:solidFill>
                <a:latin typeface="Zuume Rough Bold" panose="00000800000000000000"/>
                <a:ea typeface="Zuume Rough Bold" panose="00000800000000000000"/>
                <a:cs typeface="Zuume Rough Bold" panose="00000800000000000000"/>
                <a:sym typeface="Zuume Rough Bold" panose="00000800000000000000"/>
              </a:rPr>
              <a:t>TESS RESULTS CONT.</a:t>
            </a:r>
            <a:endParaRPr lang="en-US" sz="7700">
              <a:solidFill>
                <a:srgbClr val="FFFFFF"/>
              </a:solidFill>
              <a:latin typeface="Zuume Rough Bold" panose="00000800000000000000"/>
              <a:ea typeface="Zuume Rough Bold" panose="00000800000000000000"/>
              <a:cs typeface="Zuume Rough Bold" panose="00000800000000000000"/>
              <a:sym typeface="Zuume Rough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923278" y="4492561"/>
            <a:ext cx="5759651" cy="3065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What makes this a good candidate?</a:t>
            </a:r>
            <a:endParaRPr lang="en-US" sz="31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Obvious peaks in the power spectrum.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Simbad says it has spectral type A2.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Not a BSS due to placement, but could be an roAp or delta scuti, Found paper on it.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17411700" y="152400"/>
            <a:ext cx="1028700" cy="1028700"/>
            <a:chOff x="0" y="0"/>
            <a:chExt cx="270933" cy="270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8145360" y="8165445"/>
            <a:ext cx="142640" cy="1092855"/>
            <a:chOff x="0" y="0"/>
            <a:chExt cx="37568" cy="287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68" cy="287830"/>
            </a:xfrm>
            <a:custGeom>
              <a:avLst/>
              <a:gdLst/>
              <a:ahLst/>
              <a:cxnLst/>
              <a:rect l="l" t="t" r="r" b="b"/>
              <a:pathLst>
                <a:path w="37568" h="287830">
                  <a:moveTo>
                    <a:pt x="0" y="0"/>
                  </a:moveTo>
                  <a:lnTo>
                    <a:pt x="37568" y="0"/>
                  </a:lnTo>
                  <a:lnTo>
                    <a:pt x="37568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568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551067" y="413154"/>
            <a:ext cx="362711" cy="278593"/>
          </a:xfrm>
          <a:custGeom>
            <a:avLst/>
            <a:gdLst/>
            <a:ahLst/>
            <a:cxnLst/>
            <a:rect l="l" t="t" r="r" b="b"/>
            <a:pathLst>
              <a:path w="362711" h="278593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413154"/>
            <a:ext cx="7920471" cy="9485594"/>
          </a:xfrm>
          <a:custGeom>
            <a:avLst/>
            <a:gdLst/>
            <a:ahLst/>
            <a:cxnLst/>
            <a:rect l="l" t="t" r="r" b="b"/>
            <a:pathLst>
              <a:path w="7920471" h="9485594">
                <a:moveTo>
                  <a:pt x="0" y="0"/>
                </a:moveTo>
                <a:lnTo>
                  <a:pt x="7920471" y="0"/>
                </a:lnTo>
                <a:lnTo>
                  <a:pt x="7920471" y="9485594"/>
                </a:lnTo>
                <a:lnTo>
                  <a:pt x="0" y="9485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882430" y="2312098"/>
            <a:ext cx="5698378" cy="12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5"/>
              </a:lnSpc>
            </a:pPr>
            <a:r>
              <a:rPr lang="en-US" sz="7700">
                <a:solidFill>
                  <a:srgbClr val="FFFFFF"/>
                </a:solidFill>
                <a:latin typeface="Zuume Rough Bold" panose="00000800000000000000"/>
                <a:ea typeface="Zuume Rough Bold" panose="00000800000000000000"/>
                <a:cs typeface="Zuume Rough Bold" panose="00000800000000000000"/>
                <a:sym typeface="Zuume Rough Bold" panose="00000800000000000000"/>
              </a:rPr>
              <a:t>TESS RESULTS CONT.</a:t>
            </a:r>
            <a:endParaRPr lang="en-US" sz="7700">
              <a:solidFill>
                <a:srgbClr val="FFFFFF"/>
              </a:solidFill>
              <a:latin typeface="Zuume Rough Bold" panose="00000800000000000000"/>
              <a:ea typeface="Zuume Rough Bold" panose="00000800000000000000"/>
              <a:cs typeface="Zuume Rough Bold" panose="00000800000000000000"/>
              <a:sym typeface="Zuume Rough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882430" y="4492561"/>
            <a:ext cx="5698378" cy="3865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What makes this a good candidate?</a:t>
            </a:r>
            <a:endParaRPr lang="en-US" sz="31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Some</a:t>
            </a: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peaks in the power spectrum.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Good light curve.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Good placement on CMD.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Simbad says it is a pulsating variable, spectral type A0.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Unlikely is a BSS, but will look further into it.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17411700" y="152400"/>
            <a:ext cx="1028700" cy="1028700"/>
            <a:chOff x="0" y="0"/>
            <a:chExt cx="270933" cy="270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8145360" y="8165445"/>
            <a:ext cx="142640" cy="1092855"/>
            <a:chOff x="0" y="0"/>
            <a:chExt cx="37568" cy="287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68" cy="287830"/>
            </a:xfrm>
            <a:custGeom>
              <a:avLst/>
              <a:gdLst/>
              <a:ahLst/>
              <a:cxnLst/>
              <a:rect l="l" t="t" r="r" b="b"/>
              <a:pathLst>
                <a:path w="37568" h="287830">
                  <a:moveTo>
                    <a:pt x="0" y="0"/>
                  </a:moveTo>
                  <a:lnTo>
                    <a:pt x="37568" y="0"/>
                  </a:lnTo>
                  <a:lnTo>
                    <a:pt x="37568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568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551067" y="413154"/>
            <a:ext cx="362711" cy="278593"/>
          </a:xfrm>
          <a:custGeom>
            <a:avLst/>
            <a:gdLst/>
            <a:ahLst/>
            <a:cxnLst/>
            <a:rect l="l" t="t" r="r" b="b"/>
            <a:pathLst>
              <a:path w="362711" h="278593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52400" y="1548888"/>
            <a:ext cx="5985028" cy="7189223"/>
          </a:xfrm>
          <a:custGeom>
            <a:avLst/>
            <a:gdLst/>
            <a:ahLst/>
            <a:cxnLst/>
            <a:rect l="l" t="t" r="r" b="b"/>
            <a:pathLst>
              <a:path w="5985028" h="7189223">
                <a:moveTo>
                  <a:pt x="0" y="0"/>
                </a:moveTo>
                <a:lnTo>
                  <a:pt x="5985028" y="0"/>
                </a:lnTo>
                <a:lnTo>
                  <a:pt x="5985028" y="7189224"/>
                </a:lnTo>
                <a:lnTo>
                  <a:pt x="0" y="7189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402359" y="1548888"/>
            <a:ext cx="5976042" cy="7189223"/>
          </a:xfrm>
          <a:custGeom>
            <a:avLst/>
            <a:gdLst/>
            <a:ahLst/>
            <a:cxnLst/>
            <a:rect l="l" t="t" r="r" b="b"/>
            <a:pathLst>
              <a:path w="5976042" h="7189223">
                <a:moveTo>
                  <a:pt x="0" y="0"/>
                </a:moveTo>
                <a:lnTo>
                  <a:pt x="5976042" y="0"/>
                </a:lnTo>
                <a:lnTo>
                  <a:pt x="5976042" y="7189224"/>
                </a:lnTo>
                <a:lnTo>
                  <a:pt x="0" y="7189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643407" y="2664523"/>
            <a:ext cx="5501952" cy="12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5"/>
              </a:lnSpc>
            </a:pPr>
            <a:r>
              <a:rPr lang="en-US" sz="7700">
                <a:solidFill>
                  <a:srgbClr val="FFFFFF"/>
                </a:solidFill>
                <a:latin typeface="Zuume Rough Bold" panose="00000800000000000000"/>
                <a:ea typeface="Zuume Rough Bold" panose="00000800000000000000"/>
                <a:cs typeface="Zuume Rough Bold" panose="00000800000000000000"/>
                <a:sym typeface="Zuume Rough Bold" panose="00000800000000000000"/>
              </a:rPr>
              <a:t>TESS RESULTS CONT.</a:t>
            </a:r>
            <a:endParaRPr lang="en-US" sz="7700">
              <a:solidFill>
                <a:srgbClr val="FFFFFF"/>
              </a:solidFill>
              <a:latin typeface="Zuume Rough Bold" panose="00000800000000000000"/>
              <a:ea typeface="Zuume Rough Bold" panose="00000800000000000000"/>
              <a:cs typeface="Zuume Rough Bold" panose="00000800000000000000"/>
              <a:sym typeface="Zuume Rough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643407" y="4844986"/>
            <a:ext cx="5501952" cy="317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What makes this a good candidate?</a:t>
            </a:r>
            <a:endParaRPr lang="en-US" sz="31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Good peaks in the Power spectrum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Bad placement on CMD, as it falls higher on the MS than a BSS would.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Simbad says these are both beta Cephai variables! 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17411700" y="152400"/>
            <a:ext cx="1028700" cy="1028700"/>
            <a:chOff x="0" y="0"/>
            <a:chExt cx="270933" cy="270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8145360" y="8165445"/>
            <a:ext cx="142640" cy="1092855"/>
            <a:chOff x="0" y="0"/>
            <a:chExt cx="37568" cy="287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68" cy="287830"/>
            </a:xfrm>
            <a:custGeom>
              <a:avLst/>
              <a:gdLst/>
              <a:ahLst/>
              <a:cxnLst/>
              <a:rect l="l" t="t" r="r" b="b"/>
              <a:pathLst>
                <a:path w="37568" h="287830">
                  <a:moveTo>
                    <a:pt x="0" y="0"/>
                  </a:moveTo>
                  <a:lnTo>
                    <a:pt x="37568" y="0"/>
                  </a:lnTo>
                  <a:lnTo>
                    <a:pt x="37568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568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551067" y="413154"/>
            <a:ext cx="362711" cy="278593"/>
          </a:xfrm>
          <a:custGeom>
            <a:avLst/>
            <a:gdLst/>
            <a:ahLst/>
            <a:cxnLst/>
            <a:rect l="l" t="t" r="r" b="b"/>
            <a:pathLst>
              <a:path w="362711" h="278593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7411700" y="1524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172266" y="990600"/>
            <a:ext cx="6012048" cy="12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5"/>
              </a:lnSpc>
            </a:pPr>
            <a:r>
              <a:rPr lang="en-US" sz="7700">
                <a:solidFill>
                  <a:srgbClr val="FFFFFF"/>
                </a:solidFill>
                <a:latin typeface="Zuume Rough Bold" panose="00000800000000000000"/>
                <a:ea typeface="Zuume Rough Bold" panose="00000800000000000000"/>
                <a:cs typeface="Zuume Rough Bold" panose="00000800000000000000"/>
                <a:sym typeface="Zuume Rough Bold" panose="00000800000000000000"/>
              </a:rPr>
              <a:t>ALL FINAL RESULTS</a:t>
            </a:r>
            <a:endParaRPr lang="en-US" sz="7700">
              <a:solidFill>
                <a:srgbClr val="FFFFFF"/>
              </a:solidFill>
              <a:latin typeface="Zuume Rough Bold" panose="00000800000000000000"/>
              <a:ea typeface="Zuume Rough Bold" panose="00000800000000000000"/>
              <a:cs typeface="Zuume Rough Bold" panose="00000800000000000000"/>
              <a:sym typeface="Zuume Rough Bold" panose="00000800000000000000"/>
            </a:endParaRPr>
          </a:p>
        </p:txBody>
      </p:sp>
      <p:graphicFrame>
        <p:nvGraphicFramePr>
          <p:cNvPr id="15" name="Table 14"/>
          <p:cNvGraphicFramePr/>
          <p:nvPr/>
        </p:nvGraphicFramePr>
        <p:xfrm>
          <a:off x="1524000" y="2628900"/>
          <a:ext cx="15238095" cy="6976745"/>
        </p:xfrm>
        <a:graphic>
          <a:graphicData uri="http://schemas.openxmlformats.org/drawingml/2006/table">
            <a:tbl>
              <a:tblPr/>
              <a:tblGrid>
                <a:gridCol w="3072130"/>
                <a:gridCol w="2877185"/>
                <a:gridCol w="2237740"/>
                <a:gridCol w="2413000"/>
                <a:gridCol w="2230120"/>
                <a:gridCol w="2407920"/>
              </a:tblGrid>
              <a:tr h="1477010">
                <a:tc>
                  <a:txBody>
                    <a:bodyPr/>
                    <a:p>
                      <a:pPr algn="ctr" fontAlgn="ctr"/>
                      <a:r>
                        <a:rPr sz="2800" b="1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TargetID</a:t>
                      </a:r>
                      <a:endParaRPr sz="2800" b="1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1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Nyquist Frequency</a:t>
                      </a:r>
                      <a:endParaRPr sz="2800" b="1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1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Max Power</a:t>
                      </a:r>
                      <a:endParaRPr sz="2800" b="1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1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Frequency at max Power</a:t>
                      </a:r>
                      <a:endParaRPr sz="2800" b="1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1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GMAG</a:t>
                      </a:r>
                      <a:endParaRPr sz="2800" b="1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1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BP_RP</a:t>
                      </a:r>
                      <a:endParaRPr sz="2800" b="1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</a:tr>
              <a:tr h="610235"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TIC 2438468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359.994855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0.000137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27.0048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0.120687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-0.141911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</a:tr>
              <a:tr h="612140"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TIC 91701376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359.999448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0.000633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7.0657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-1.103258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-0.178568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</a:tr>
              <a:tr h="610870"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TIC 65664136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360.001437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0.0001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14.9758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-2.87032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-0.346843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</a:tr>
              <a:tr h="610870"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TIC 231611674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359.999193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0.001898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12.2675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1.909087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0.085605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</a:tr>
              <a:tr h="610870"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TIC 277570969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359.995304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2.9e-05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11.1696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0.281081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-0.197081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</a:tr>
              <a:tr h="611505"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TIC 384549882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359.998109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0.000338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21.3921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0.366899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rgbClr val="FF0000"/>
                          </a:solidFill>
                          <a:latin typeface="Calibri"/>
                          <a:ea typeface="Calibri"/>
                        </a:rPr>
                        <a:t>-0.058503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rgbClr val="FF0000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</a:tr>
              <a:tr h="611505"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TIC 183522571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359.997624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0.001264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40.0451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1.555832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-0.11954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</a:tr>
              <a:tr h="610870"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TIC 91825479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360.000706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0.001176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43.8871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1.875576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0.115315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</a:tr>
              <a:tr h="610870"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TIC 464639956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359.999377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0.001562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44.9952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1.877889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sz="2800" b="0" i="0">
                          <a:ln w="12700" cmpd="sng">
                            <a:noFill/>
                            <a:prstDash val="sysDot"/>
                          </a:ln>
                          <a:solidFill>
                            <a:schemeClr val="bg1"/>
                          </a:solidFill>
                          <a:latin typeface="Calibri"/>
                          <a:ea typeface="Calibri"/>
                        </a:rPr>
                        <a:t>0.043814</a:t>
                      </a:r>
                      <a:endParaRPr sz="2800" b="0" i="0">
                        <a:ln w="12700" cmpd="sng">
                          <a:noFill/>
                          <a:prstDash val="sysDot"/>
                        </a:ln>
                        <a:solidFill>
                          <a:schemeClr val="bg1"/>
                        </a:solidFill>
                        <a:latin typeface="Calibri"/>
                        <a:ea typeface="Calibri"/>
                      </a:endParaRPr>
                    </a:p>
                  </a:txBody>
                  <a:tcPr marL="13017" marR="13017" marT="13017" marB="0" anchor="ctr" anchorCtr="0">
                    <a:lnL w="38100">
                      <a:solidFill>
                        <a:schemeClr val="bg1"/>
                      </a:solidFill>
                      <a:prstDash val="solid"/>
                    </a:lnL>
                    <a:lnR w="38100">
                      <a:solidFill>
                        <a:schemeClr val="bg1"/>
                      </a:solidFill>
                      <a:prstDash val="solid"/>
                    </a:lnR>
                    <a:lnT w="38100">
                      <a:solidFill>
                        <a:schemeClr val="bg1"/>
                      </a:solidFill>
                      <a:prstDash val="solid"/>
                    </a:lnT>
                    <a:lnB w="38100">
                      <a:solidFill>
                        <a:schemeClr val="bg1"/>
                      </a:solidFill>
                      <a:prstDash val="solid"/>
                    </a:lnB>
                    <a:solidFill>
                      <a:schemeClr val="tx1">
                        <a:lumMod val="95000"/>
                        <a:lumOff val="5000"/>
                        <a:alpha val="34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8145360" y="8165445"/>
            <a:ext cx="142640" cy="1092855"/>
            <a:chOff x="0" y="0"/>
            <a:chExt cx="37568" cy="287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68" cy="287830"/>
            </a:xfrm>
            <a:custGeom>
              <a:avLst/>
              <a:gdLst/>
              <a:ahLst/>
              <a:cxnLst/>
              <a:rect l="l" t="t" r="r" b="b"/>
              <a:pathLst>
                <a:path w="37568" h="287830">
                  <a:moveTo>
                    <a:pt x="0" y="0"/>
                  </a:moveTo>
                  <a:lnTo>
                    <a:pt x="37568" y="0"/>
                  </a:lnTo>
                  <a:lnTo>
                    <a:pt x="37568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568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551067" y="413154"/>
            <a:ext cx="362711" cy="278593"/>
          </a:xfrm>
          <a:custGeom>
            <a:avLst/>
            <a:gdLst/>
            <a:ahLst/>
            <a:cxnLst/>
            <a:rect l="l" t="t" r="r" b="b"/>
            <a:pathLst>
              <a:path w="362711" h="278593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7411700" y="1524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890770" y="1028700"/>
            <a:ext cx="8505825" cy="2250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75"/>
              </a:lnSpc>
            </a:pPr>
            <a:r>
              <a:rPr lang="en-US" sz="7700">
                <a:solidFill>
                  <a:srgbClr val="FFFFFF"/>
                </a:solidFill>
                <a:latin typeface="Zuume Rough Bold" panose="00000800000000000000"/>
                <a:ea typeface="Zuume Rough Bold" panose="00000800000000000000"/>
                <a:cs typeface="Zuume Rough Bold" panose="00000800000000000000"/>
                <a:sym typeface="Zuume Rough Bold" panose="00000800000000000000"/>
              </a:rPr>
              <a:t>understanding the results and future tests</a:t>
            </a:r>
            <a:endParaRPr lang="en-US" sz="7700">
              <a:solidFill>
                <a:srgbClr val="FFFFFF"/>
              </a:solidFill>
              <a:latin typeface="Zuume Rough Bold" panose="00000800000000000000"/>
              <a:ea typeface="Zuume Rough Bold" panose="00000800000000000000"/>
              <a:cs typeface="Zuume Rough Bold" panose="00000800000000000000"/>
              <a:sym typeface="Zuume Rough Bold" panose="0000080000000000000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823720" y="4000500"/>
            <a:ext cx="14639290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</a:rPr>
              <a:t>Are the stars showing signs of pulsations that differ from stars of similar mass and luminosity?</a:t>
            </a:r>
            <a:endParaRPr lang="en-US" sz="36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</a:rPr>
              <a:t>Some showed pulsations and some did not, why?</a:t>
            </a:r>
            <a:endParaRPr lang="en-US" sz="36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</a:rPr>
              <a:t>Why was some data terrible and others good?</a:t>
            </a:r>
            <a:endParaRPr lang="en-US" sz="36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</a:rPr>
              <a:t>Can the results be improved?</a:t>
            </a:r>
            <a:endParaRPr lang="en-US" sz="36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</a:rPr>
              <a:t>Is more or different data needed?</a:t>
            </a:r>
            <a:endParaRPr lang="en-US" sz="360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</a:rPr>
              <a:t>Possibly heliocentric and rotational velocities and metallicities</a:t>
            </a:r>
            <a:endParaRPr 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75" r="-67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1067" y="413154"/>
            <a:ext cx="362711" cy="278593"/>
          </a:xfrm>
          <a:custGeom>
            <a:avLst/>
            <a:gdLst/>
            <a:ahLst/>
            <a:cxnLst/>
            <a:rect l="l" t="t" r="r" b="b"/>
            <a:pathLst>
              <a:path w="362711" h="278593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8145360" y="8165445"/>
            <a:ext cx="142640" cy="1092855"/>
            <a:chOff x="0" y="0"/>
            <a:chExt cx="37568" cy="2878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568" cy="287830"/>
            </a:xfrm>
            <a:custGeom>
              <a:avLst/>
              <a:gdLst/>
              <a:ahLst/>
              <a:cxnLst/>
              <a:rect l="l" t="t" r="r" b="b"/>
              <a:pathLst>
                <a:path w="37568" h="287830">
                  <a:moveTo>
                    <a:pt x="0" y="0"/>
                  </a:moveTo>
                  <a:lnTo>
                    <a:pt x="37568" y="0"/>
                  </a:lnTo>
                  <a:lnTo>
                    <a:pt x="37568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7568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61408" y="2081435"/>
            <a:ext cx="14165185" cy="4295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Zuume Rough Bold" panose="00000800000000000000"/>
                <a:ea typeface="Zuume Rough Bold" panose="00000800000000000000"/>
                <a:cs typeface="Zuume Rough Bold" panose="00000800000000000000"/>
                <a:sym typeface="Zuume Rough Bold" panose="00000800000000000000"/>
              </a:rPr>
              <a:t>THANK YOU!</a:t>
            </a:r>
            <a:endParaRPr lang="en-US" sz="12000">
              <a:solidFill>
                <a:srgbClr val="FFFFFF"/>
              </a:solidFill>
              <a:latin typeface="Zuume Rough Bold" panose="00000800000000000000"/>
              <a:ea typeface="Zuume Rough Bold" panose="00000800000000000000"/>
              <a:cs typeface="Zuume Rough Bold" panose="00000800000000000000"/>
              <a:sym typeface="Zuume Rough Bold" panose="00000800000000000000"/>
            </a:endParaRPr>
          </a:p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Zuume Rough Bold" panose="00000800000000000000"/>
                <a:ea typeface="Zuume Rough Bold" panose="00000800000000000000"/>
                <a:cs typeface="Zuume Rough Bold" panose="00000800000000000000"/>
                <a:sym typeface="Zuume Rough Bold" panose="00000800000000000000"/>
              </a:rPr>
              <a:t>QUESTIONS?</a:t>
            </a:r>
            <a:endParaRPr lang="en-US" sz="12000">
              <a:solidFill>
                <a:srgbClr val="FFFFFF"/>
              </a:solidFill>
              <a:latin typeface="Zuume Rough Bold" panose="00000800000000000000"/>
              <a:ea typeface="Zuume Rough Bold" panose="00000800000000000000"/>
              <a:cs typeface="Zuume Rough Bold" panose="00000800000000000000"/>
              <a:sym typeface="Zuume Rough Bold" panose="00000800000000000000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1" name="Freeform 11"/>
          <p:cNvSpPr/>
          <p:nvPr/>
        </p:nvSpPr>
        <p:spPr>
          <a:xfrm rot="3168180">
            <a:off x="3286065" y="3862221"/>
            <a:ext cx="2094807" cy="4114800"/>
          </a:xfrm>
          <a:custGeom>
            <a:avLst/>
            <a:gdLst/>
            <a:ahLst/>
            <a:cxnLst/>
            <a:rect l="l" t="t" r="r" b="b"/>
            <a:pathLst>
              <a:path w="2094807" h="4114800">
                <a:moveTo>
                  <a:pt x="0" y="0"/>
                </a:moveTo>
                <a:lnTo>
                  <a:pt x="2094808" y="0"/>
                </a:lnTo>
                <a:lnTo>
                  <a:pt x="2094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8145360" y="8165445"/>
            <a:ext cx="142640" cy="1092855"/>
            <a:chOff x="0" y="0"/>
            <a:chExt cx="37568" cy="287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68" cy="287830"/>
            </a:xfrm>
            <a:custGeom>
              <a:avLst/>
              <a:gdLst/>
              <a:ahLst/>
              <a:cxnLst/>
              <a:rect l="l" t="t" r="r" b="b"/>
              <a:pathLst>
                <a:path w="37568" h="287830">
                  <a:moveTo>
                    <a:pt x="0" y="0"/>
                  </a:moveTo>
                  <a:lnTo>
                    <a:pt x="37568" y="0"/>
                  </a:lnTo>
                  <a:lnTo>
                    <a:pt x="37568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568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551067" y="413154"/>
            <a:ext cx="362711" cy="278593"/>
          </a:xfrm>
          <a:custGeom>
            <a:avLst/>
            <a:gdLst/>
            <a:ahLst/>
            <a:cxnLst/>
            <a:rect l="l" t="t" r="r" b="b"/>
            <a:pathLst>
              <a:path w="362711" h="278593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7411700" y="152400"/>
            <a:ext cx="1028700" cy="1028700"/>
            <a:chOff x="0" y="0"/>
            <a:chExt cx="270933" cy="270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9" name="TextBox 7"/>
          <p:cNvSpPr txBox="1"/>
          <p:nvPr/>
        </p:nvSpPr>
        <p:spPr>
          <a:xfrm>
            <a:off x="3768090" y="800100"/>
            <a:ext cx="10762615" cy="227139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Zuume Rough Bold" panose="00000800000000000000"/>
                <a:ea typeface="Zuume Rough Bold" panose="00000800000000000000"/>
                <a:cs typeface="Zuume Rough Bold" panose="00000800000000000000"/>
                <a:sym typeface="Zuume Rough Bold" panose="00000800000000000000"/>
              </a:rPr>
              <a:t>what your suffering entails</a:t>
            </a:r>
            <a:endParaRPr lang="en-US" sz="9600">
              <a:solidFill>
                <a:srgbClr val="FFFFFF"/>
              </a:solidFill>
              <a:latin typeface="Zuume Rough Bold" panose="00000800000000000000"/>
              <a:ea typeface="Zuume Rough Bold" panose="00000800000000000000"/>
              <a:cs typeface="Zuume Rough Bold" panose="00000800000000000000"/>
              <a:sym typeface="Zuume Rough Bold" panose="00000800000000000000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6477635" y="2171700"/>
            <a:ext cx="5343525" cy="4996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en-US" sz="4800" b="1">
                <a:solidFill>
                  <a:schemeClr val="bg1"/>
                </a:solidFill>
              </a:rPr>
              <a:t>Introduction</a:t>
            </a:r>
            <a:endParaRPr lang="en-US" sz="4800" b="1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sz="4800" b="1">
                <a:solidFill>
                  <a:schemeClr val="bg1"/>
                </a:solidFill>
              </a:rPr>
              <a:t>Background</a:t>
            </a:r>
            <a:endParaRPr lang="en-US" sz="4800" b="1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sz="4800" b="1">
                <a:solidFill>
                  <a:schemeClr val="bg1"/>
                </a:solidFill>
              </a:rPr>
              <a:t>Overview</a:t>
            </a:r>
            <a:endParaRPr lang="en-US" sz="4800" b="1">
              <a:solidFill>
                <a:schemeClr val="bg1"/>
              </a:solidFill>
            </a:endParaRPr>
          </a:p>
          <a:p>
            <a:pPr lvl="0" indent="-457200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en-US" sz="4800" b="1">
                <a:solidFill>
                  <a:schemeClr val="bg1"/>
                </a:solidFill>
              </a:rPr>
              <a:t>Results</a:t>
            </a:r>
            <a:endParaRPr lang="en-US" sz="4800" b="1">
              <a:solidFill>
                <a:schemeClr val="bg1"/>
              </a:solidFill>
            </a:endParaRPr>
          </a:p>
          <a:p>
            <a:pPr lvl="0" indent="-457200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en-US" sz="4800" b="1">
                <a:solidFill>
                  <a:schemeClr val="bg1"/>
                </a:solidFill>
              </a:rPr>
              <a:t>Final Table</a:t>
            </a:r>
            <a:endParaRPr lang="en-US" sz="4800" b="1">
              <a:solidFill>
                <a:schemeClr val="bg1"/>
              </a:solidFill>
            </a:endParaRPr>
          </a:p>
          <a:p>
            <a:pPr lvl="0" indent="-457200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en-US" sz="4800" b="1">
                <a:solidFill>
                  <a:schemeClr val="bg1"/>
                </a:solidFill>
              </a:rPr>
              <a:t>Summary</a:t>
            </a:r>
            <a:endParaRPr lang="en-US" sz="4800" b="1">
              <a:solidFill>
                <a:schemeClr val="bg1"/>
              </a:solidFill>
            </a:endParaRPr>
          </a:p>
          <a:p>
            <a:pPr lvl="0" indent="-457200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en-US" sz="4800" b="1">
                <a:solidFill>
                  <a:schemeClr val="bg1"/>
                </a:solidFill>
              </a:rPr>
              <a:t>Questions</a:t>
            </a:r>
            <a:endParaRPr lang="en-US" sz="48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8145360" y="8165445"/>
            <a:ext cx="142640" cy="1092855"/>
            <a:chOff x="0" y="0"/>
            <a:chExt cx="37568" cy="287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68" cy="287830"/>
            </a:xfrm>
            <a:custGeom>
              <a:avLst/>
              <a:gdLst/>
              <a:ahLst/>
              <a:cxnLst/>
              <a:rect l="l" t="t" r="r" b="b"/>
              <a:pathLst>
                <a:path w="37568" h="287830">
                  <a:moveTo>
                    <a:pt x="0" y="0"/>
                  </a:moveTo>
                  <a:lnTo>
                    <a:pt x="37568" y="0"/>
                  </a:lnTo>
                  <a:lnTo>
                    <a:pt x="37568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568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551067" y="413154"/>
            <a:ext cx="362711" cy="278593"/>
          </a:xfrm>
          <a:custGeom>
            <a:avLst/>
            <a:gdLst/>
            <a:ahLst/>
            <a:cxnLst/>
            <a:rect l="l" t="t" r="r" b="b"/>
            <a:pathLst>
              <a:path w="362711" h="278593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2088018" y="4334450"/>
            <a:ext cx="597723" cy="59772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2088018" y="6098248"/>
            <a:ext cx="597723" cy="59772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2088018" y="7862046"/>
            <a:ext cx="597723" cy="59772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7411700" y="152400"/>
            <a:ext cx="1028700" cy="1028700"/>
            <a:chOff x="0" y="0"/>
            <a:chExt cx="270933" cy="270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1" name="Freeform 21"/>
          <p:cNvSpPr/>
          <p:nvPr/>
        </p:nvSpPr>
        <p:spPr>
          <a:xfrm>
            <a:off x="9144000" y="879238"/>
            <a:ext cx="8629650" cy="8629650"/>
          </a:xfrm>
          <a:custGeom>
            <a:avLst/>
            <a:gdLst/>
            <a:ahLst/>
            <a:cxnLst/>
            <a:rect l="l" t="t" r="r" b="b"/>
            <a:pathLst>
              <a:path w="8629650" h="8629650">
                <a:moveTo>
                  <a:pt x="0" y="0"/>
                </a:moveTo>
                <a:lnTo>
                  <a:pt x="8629650" y="0"/>
                </a:lnTo>
                <a:lnTo>
                  <a:pt x="8629650" y="8629650"/>
                </a:lnTo>
                <a:lnTo>
                  <a:pt x="0" y="8629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088018" y="1639133"/>
            <a:ext cx="5071974" cy="2228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35"/>
              </a:lnSpc>
            </a:pPr>
            <a:r>
              <a:rPr lang="en-US" sz="7400">
                <a:solidFill>
                  <a:srgbClr val="FFFFFF"/>
                </a:solidFill>
                <a:latin typeface="Zuume Rough Bold" panose="00000800000000000000"/>
                <a:ea typeface="Zuume Rough Bold" panose="00000800000000000000"/>
                <a:cs typeface="Zuume Rough Bold" panose="00000800000000000000"/>
                <a:sym typeface="Zuume Rough Bold" panose="00000800000000000000"/>
              </a:rPr>
              <a:t>PROJECT INTRODUCTION</a:t>
            </a:r>
            <a:endParaRPr lang="en-US" sz="7400">
              <a:solidFill>
                <a:srgbClr val="FFFFFF"/>
              </a:solidFill>
              <a:latin typeface="Zuume Rough Bold" panose="00000800000000000000"/>
              <a:ea typeface="Zuume Rough Bold" panose="00000800000000000000"/>
              <a:cs typeface="Zuume Rough Bold" panose="00000800000000000000"/>
              <a:sym typeface="Zuume Rough Bold" panose="000008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018075" y="4156109"/>
            <a:ext cx="5237256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Blue Stragglers (BSS) exist where they are not supposed to on the HRD, appearing younger than they actually are.</a:t>
            </a: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216530" y="4524770"/>
            <a:ext cx="340698" cy="19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  <a:endParaRPr lang="en-US" sz="12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216530" y="6288568"/>
            <a:ext cx="340698" cy="19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  <a:endParaRPr lang="en-US" sz="12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018075" y="7683937"/>
            <a:ext cx="5237256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By studying their pulsations we can understand how their internal structure works and how they were formed.</a:t>
            </a: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216530" y="8052367"/>
            <a:ext cx="340698" cy="19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  <a:endParaRPr lang="en-US" sz="12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018075" y="5919907"/>
            <a:ext cx="5237256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Mergers or are currently merging with another star. Adding more fuel to the fire and becoming more blue.</a:t>
            </a: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8145360" y="8165445"/>
            <a:ext cx="142640" cy="1092855"/>
            <a:chOff x="0" y="0"/>
            <a:chExt cx="37568" cy="287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68" cy="287830"/>
            </a:xfrm>
            <a:custGeom>
              <a:avLst/>
              <a:gdLst/>
              <a:ahLst/>
              <a:cxnLst/>
              <a:rect l="l" t="t" r="r" b="b"/>
              <a:pathLst>
                <a:path w="37568" h="287830">
                  <a:moveTo>
                    <a:pt x="0" y="0"/>
                  </a:moveTo>
                  <a:lnTo>
                    <a:pt x="37568" y="0"/>
                  </a:lnTo>
                  <a:lnTo>
                    <a:pt x="37568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568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551067" y="413154"/>
            <a:ext cx="362711" cy="278593"/>
          </a:xfrm>
          <a:custGeom>
            <a:avLst/>
            <a:gdLst/>
            <a:ahLst/>
            <a:cxnLst/>
            <a:rect l="l" t="t" r="r" b="b"/>
            <a:pathLst>
              <a:path w="362711" h="278593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7411700" y="1524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913778" y="2170705"/>
            <a:ext cx="6984345" cy="6984345"/>
          </a:xfrm>
          <a:custGeom>
            <a:avLst/>
            <a:gdLst/>
            <a:ahLst/>
            <a:cxnLst/>
            <a:rect l="l" t="t" r="r" b="b"/>
            <a:pathLst>
              <a:path w="6984345" h="6984345">
                <a:moveTo>
                  <a:pt x="0" y="0"/>
                </a:moveTo>
                <a:lnTo>
                  <a:pt x="6984345" y="0"/>
                </a:lnTo>
                <a:lnTo>
                  <a:pt x="6984345" y="6984346"/>
                </a:lnTo>
                <a:lnTo>
                  <a:pt x="0" y="6984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103254" y="2776897"/>
            <a:ext cx="6012048" cy="1161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35"/>
              </a:lnSpc>
            </a:pPr>
            <a:r>
              <a:rPr lang="en-US" sz="7400">
                <a:solidFill>
                  <a:srgbClr val="FFFFFF"/>
                </a:solidFill>
                <a:latin typeface="Zuume Rough Bold" panose="00000800000000000000"/>
                <a:ea typeface="Zuume Rough Bold" panose="00000800000000000000"/>
                <a:cs typeface="Zuume Rough Bold" panose="00000800000000000000"/>
                <a:sym typeface="Zuume Rough Bold" panose="00000800000000000000"/>
              </a:rPr>
              <a:t>PROJECT BACKGROUND</a:t>
            </a:r>
            <a:endParaRPr lang="en-US" sz="7400">
              <a:solidFill>
                <a:srgbClr val="FFFFFF"/>
              </a:solidFill>
              <a:latin typeface="Zuume Rough Bold" panose="00000800000000000000"/>
              <a:ea typeface="Zuume Rough Bold" panose="00000800000000000000"/>
              <a:cs typeface="Zuume Rough Bold" panose="00000800000000000000"/>
              <a:sym typeface="Zuume Rough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03254" y="4756108"/>
            <a:ext cx="6012048" cy="349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0" lvl="1" indent="-237490" algn="l">
              <a:lnSpc>
                <a:spcPts val="3080"/>
              </a:lnSpc>
              <a:buFont typeface="Arial" panose="020B0704020202020204"/>
              <a:buChar char="•"/>
            </a:pPr>
            <a:r>
              <a:rPr lang="en-US" sz="22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Researched roAps during my undergraduate, made me want to begin a career in asteroseismology.</a:t>
            </a:r>
            <a:endParaRPr lang="en-US" sz="22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080"/>
              </a:lnSpc>
            </a:pPr>
          </a:p>
          <a:p>
            <a:pPr marL="474980" lvl="1" indent="-237490" algn="l">
              <a:lnSpc>
                <a:spcPts val="3080"/>
              </a:lnSpc>
              <a:buFont typeface="Arial" panose="020B0704020202020204"/>
              <a:buChar char="•"/>
            </a:pPr>
            <a:r>
              <a:rPr lang="en-US" sz="22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Little to no data on why BSS form and their interior structure. Studying them along with other poorly studied pulsators could answer a lot of questions.</a:t>
            </a:r>
            <a:endParaRPr lang="en-US" sz="22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8145360" y="8165445"/>
            <a:ext cx="142640" cy="1092855"/>
            <a:chOff x="0" y="0"/>
            <a:chExt cx="37568" cy="287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68" cy="287830"/>
            </a:xfrm>
            <a:custGeom>
              <a:avLst/>
              <a:gdLst/>
              <a:ahLst/>
              <a:cxnLst/>
              <a:rect l="l" t="t" r="r" b="b"/>
              <a:pathLst>
                <a:path w="37568" h="287830">
                  <a:moveTo>
                    <a:pt x="0" y="0"/>
                  </a:moveTo>
                  <a:lnTo>
                    <a:pt x="37568" y="0"/>
                  </a:lnTo>
                  <a:lnTo>
                    <a:pt x="37568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568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551067" y="413154"/>
            <a:ext cx="362711" cy="278593"/>
          </a:xfrm>
          <a:custGeom>
            <a:avLst/>
            <a:gdLst/>
            <a:ahLst/>
            <a:cxnLst/>
            <a:rect l="l" t="t" r="r" b="b"/>
            <a:pathLst>
              <a:path w="362711" h="278593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2108442" y="4334566"/>
            <a:ext cx="597723" cy="59772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2108442" y="5602115"/>
            <a:ext cx="597723" cy="59772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2108442" y="7166121"/>
            <a:ext cx="597723" cy="59772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7411700" y="152400"/>
            <a:ext cx="1028700" cy="1028700"/>
            <a:chOff x="0" y="0"/>
            <a:chExt cx="270933" cy="270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1" name="Freeform 21"/>
          <p:cNvSpPr/>
          <p:nvPr/>
        </p:nvSpPr>
        <p:spPr>
          <a:xfrm>
            <a:off x="8837849" y="1408861"/>
            <a:ext cx="9307511" cy="7469277"/>
          </a:xfrm>
          <a:custGeom>
            <a:avLst/>
            <a:gdLst/>
            <a:ahLst/>
            <a:cxnLst/>
            <a:rect l="l" t="t" r="r" b="b"/>
            <a:pathLst>
              <a:path w="9307511" h="7469277">
                <a:moveTo>
                  <a:pt x="0" y="0"/>
                </a:moveTo>
                <a:lnTo>
                  <a:pt x="9307511" y="0"/>
                </a:lnTo>
                <a:lnTo>
                  <a:pt x="9307511" y="7469278"/>
                </a:lnTo>
                <a:lnTo>
                  <a:pt x="0" y="7469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108442" y="1639249"/>
            <a:ext cx="5071974" cy="2228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35"/>
              </a:lnSpc>
            </a:pPr>
            <a:r>
              <a:rPr lang="en-US" sz="7400">
                <a:solidFill>
                  <a:srgbClr val="FFFFFF"/>
                </a:solidFill>
                <a:latin typeface="Zuume Rough Bold" panose="00000800000000000000"/>
                <a:ea typeface="Zuume Rough Bold" panose="00000800000000000000"/>
                <a:cs typeface="Zuume Rough Bold" panose="00000800000000000000"/>
                <a:sym typeface="Zuume Rough Bold" panose="00000800000000000000"/>
              </a:rPr>
              <a:t>PROJECT </a:t>
            </a:r>
            <a:endParaRPr lang="en-US" sz="7400">
              <a:solidFill>
                <a:srgbClr val="FFFFFF"/>
              </a:solidFill>
              <a:latin typeface="Zuume Rough Bold" panose="00000800000000000000"/>
              <a:ea typeface="Zuume Rough Bold" panose="00000800000000000000"/>
              <a:cs typeface="Zuume Rough Bold" panose="00000800000000000000"/>
              <a:sym typeface="Zuume Rough Bold" panose="00000800000000000000"/>
            </a:endParaRPr>
          </a:p>
          <a:p>
            <a:pPr algn="l">
              <a:lnSpc>
                <a:spcPts val="8435"/>
              </a:lnSpc>
            </a:pPr>
            <a:r>
              <a:rPr lang="en-US" sz="7400">
                <a:solidFill>
                  <a:srgbClr val="FFFFFF"/>
                </a:solidFill>
                <a:latin typeface="Zuume Rough Bold" panose="00000800000000000000"/>
                <a:ea typeface="Zuume Rough Bold" panose="00000800000000000000"/>
                <a:cs typeface="Zuume Rough Bold" panose="00000800000000000000"/>
                <a:sym typeface="Zuume Rough Bold" panose="00000800000000000000"/>
              </a:rPr>
              <a:t>OVERVIEW</a:t>
            </a:r>
            <a:endParaRPr lang="en-US" sz="7400">
              <a:solidFill>
                <a:srgbClr val="FFFFFF"/>
              </a:solidFill>
              <a:latin typeface="Zuume Rough Bold" panose="00000800000000000000"/>
              <a:ea typeface="Zuume Rough Bold" panose="00000800000000000000"/>
              <a:cs typeface="Zuume Rough Bold" panose="00000800000000000000"/>
              <a:sym typeface="Zuume Rough Bold" panose="000008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131235" y="4156225"/>
            <a:ext cx="5237256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Getting cluster and cluster members data from the “J/A+A/686/A42" catalog using Vizier. Cross-Referencing data with Starhorse.</a:t>
            </a: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236955" y="4524886"/>
            <a:ext cx="340698" cy="19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  <a:endParaRPr lang="en-US" sz="12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236955" y="5839358"/>
            <a:ext cx="340698" cy="19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  <a:endParaRPr lang="en-US" sz="12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131235" y="7039822"/>
            <a:ext cx="5237256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Taking the candidates and using the “lightkurve” package to search for short cadence data in TESS.</a:t>
            </a: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236955" y="7403363"/>
            <a:ext cx="340698" cy="19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  <a:endParaRPr lang="en-US" sz="12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038499" y="5475817"/>
            <a:ext cx="5237256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Plotting the de-reddened data and selecting the region where BSS fall into on the CMD. Using roAp stars as a reference for selecting the region.</a:t>
            </a: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8145360" y="8165445"/>
            <a:ext cx="142640" cy="1092855"/>
            <a:chOff x="0" y="0"/>
            <a:chExt cx="37568" cy="287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68" cy="287830"/>
            </a:xfrm>
            <a:custGeom>
              <a:avLst/>
              <a:gdLst/>
              <a:ahLst/>
              <a:cxnLst/>
              <a:rect l="l" t="t" r="r" b="b"/>
              <a:pathLst>
                <a:path w="37568" h="287830">
                  <a:moveTo>
                    <a:pt x="0" y="0"/>
                  </a:moveTo>
                  <a:lnTo>
                    <a:pt x="37568" y="0"/>
                  </a:lnTo>
                  <a:lnTo>
                    <a:pt x="37568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568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551067" y="413154"/>
            <a:ext cx="362711" cy="278593"/>
          </a:xfrm>
          <a:custGeom>
            <a:avLst/>
            <a:gdLst/>
            <a:ahLst/>
            <a:cxnLst/>
            <a:rect l="l" t="t" r="r" b="b"/>
            <a:pathLst>
              <a:path w="362711" h="278593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872248" y="2004165"/>
            <a:ext cx="4403669" cy="6278671"/>
            <a:chOff x="0" y="0"/>
            <a:chExt cx="1159814" cy="16536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9814" cy="1653642"/>
            </a:xfrm>
            <a:custGeom>
              <a:avLst/>
              <a:gdLst/>
              <a:ahLst/>
              <a:cxnLst/>
              <a:rect l="l" t="t" r="r" b="b"/>
              <a:pathLst>
                <a:path w="1159814" h="1653642">
                  <a:moveTo>
                    <a:pt x="0" y="0"/>
                  </a:moveTo>
                  <a:lnTo>
                    <a:pt x="1159814" y="0"/>
                  </a:lnTo>
                  <a:lnTo>
                    <a:pt x="1159814" y="1653642"/>
                  </a:lnTo>
                  <a:lnTo>
                    <a:pt x="0" y="16536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59814" cy="1691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287207" y="1767151"/>
            <a:ext cx="5886443" cy="7126402"/>
            <a:chOff x="0" y="0"/>
            <a:chExt cx="671377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71377" cy="812800"/>
            </a:xfrm>
            <a:custGeom>
              <a:avLst/>
              <a:gdLst/>
              <a:ahLst/>
              <a:cxnLst/>
              <a:rect l="l" t="t" r="r" b="b"/>
              <a:pathLst>
                <a:path w="671377" h="812800">
                  <a:moveTo>
                    <a:pt x="0" y="0"/>
                  </a:moveTo>
                  <a:lnTo>
                    <a:pt x="671377" y="0"/>
                  </a:lnTo>
                  <a:lnTo>
                    <a:pt x="67137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317" r="-317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6636139" y="2004165"/>
            <a:ext cx="4403669" cy="6278671"/>
            <a:chOff x="0" y="0"/>
            <a:chExt cx="1159814" cy="16536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59814" cy="1653642"/>
            </a:xfrm>
            <a:custGeom>
              <a:avLst/>
              <a:gdLst/>
              <a:ahLst/>
              <a:cxnLst/>
              <a:rect l="l" t="t" r="r" b="b"/>
              <a:pathLst>
                <a:path w="1159814" h="1653642">
                  <a:moveTo>
                    <a:pt x="0" y="0"/>
                  </a:moveTo>
                  <a:lnTo>
                    <a:pt x="1159814" y="0"/>
                  </a:lnTo>
                  <a:lnTo>
                    <a:pt x="1159814" y="1653642"/>
                  </a:lnTo>
                  <a:lnTo>
                    <a:pt x="0" y="16536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59814" cy="1691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7076276" y="2418964"/>
            <a:ext cx="3523395" cy="5449073"/>
            <a:chOff x="0" y="0"/>
            <a:chExt cx="52556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25560" cy="812800"/>
            </a:xfrm>
            <a:custGeom>
              <a:avLst/>
              <a:gdLst/>
              <a:ahLst/>
              <a:cxnLst/>
              <a:rect l="l" t="t" r="r" b="b"/>
              <a:pathLst>
                <a:path w="525560" h="812800">
                  <a:moveTo>
                    <a:pt x="0" y="0"/>
                  </a:moveTo>
                  <a:lnTo>
                    <a:pt x="525560" y="0"/>
                  </a:lnTo>
                  <a:lnTo>
                    <a:pt x="52556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9" name="Freeform 19"/>
          <p:cNvSpPr/>
          <p:nvPr/>
        </p:nvSpPr>
        <p:spPr>
          <a:xfrm>
            <a:off x="6299310" y="1767151"/>
            <a:ext cx="5965317" cy="7165546"/>
          </a:xfrm>
          <a:custGeom>
            <a:avLst/>
            <a:gdLst/>
            <a:ahLst/>
            <a:cxnLst/>
            <a:rect l="l" t="t" r="r" b="b"/>
            <a:pathLst>
              <a:path w="5965317" h="7165546">
                <a:moveTo>
                  <a:pt x="0" y="0"/>
                </a:moveTo>
                <a:lnTo>
                  <a:pt x="5965317" y="0"/>
                </a:lnTo>
                <a:lnTo>
                  <a:pt x="5965317" y="7165546"/>
                </a:lnTo>
                <a:lnTo>
                  <a:pt x="0" y="716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2583060" y="3234908"/>
            <a:ext cx="5190590" cy="12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5"/>
              </a:lnSpc>
            </a:pPr>
            <a:r>
              <a:rPr lang="en-US" sz="7700">
                <a:solidFill>
                  <a:srgbClr val="FFFFFF"/>
                </a:solidFill>
                <a:latin typeface="Zuume Rough Bold" panose="00000800000000000000"/>
                <a:ea typeface="Zuume Rough Bold" panose="00000800000000000000"/>
                <a:cs typeface="Zuume Rough Bold" panose="00000800000000000000"/>
                <a:sym typeface="Zuume Rough Bold" panose="00000800000000000000"/>
              </a:rPr>
              <a:t>TESS RESULTS</a:t>
            </a:r>
            <a:endParaRPr lang="en-US" sz="7700">
              <a:solidFill>
                <a:srgbClr val="FFFFFF"/>
              </a:solidFill>
              <a:latin typeface="Zuume Rough Bold" panose="00000800000000000000"/>
              <a:ea typeface="Zuume Rough Bold" panose="00000800000000000000"/>
              <a:cs typeface="Zuume Rough Bold" panose="00000800000000000000"/>
              <a:sym typeface="Zuume Rough Bold" panose="000008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763981" y="4512808"/>
            <a:ext cx="4828748" cy="3589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Took 2 days to de-redden 7 thousand clusters.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656 out of the 7 thousand were analyzed.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80 stars returned short cadence results from TESS lightcurve search.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Picked 20 out of the 80 which looked plausible.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871980" y="1333500"/>
            <a:ext cx="8392795" cy="3346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Example of really bad (left) and really good (right) candidate</a:t>
            </a:r>
            <a:endParaRPr lang="en-US" sz="20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grpSp>
        <p:nvGrpSpPr>
          <p:cNvPr id="23" name="Group 18"/>
          <p:cNvGrpSpPr/>
          <p:nvPr/>
        </p:nvGrpSpPr>
        <p:grpSpPr>
          <a:xfrm rot="0">
            <a:off x="17411700" y="152400"/>
            <a:ext cx="1028700" cy="1028700"/>
            <a:chOff x="0" y="0"/>
            <a:chExt cx="270933" cy="270933"/>
          </a:xfrm>
        </p:grpSpPr>
        <p:sp>
          <p:nvSpPr>
            <p:cNvPr id="24" name="Freeform 1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8145360" y="8165445"/>
            <a:ext cx="142640" cy="1092855"/>
            <a:chOff x="0" y="0"/>
            <a:chExt cx="37568" cy="287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68" cy="287830"/>
            </a:xfrm>
            <a:custGeom>
              <a:avLst/>
              <a:gdLst/>
              <a:ahLst/>
              <a:cxnLst/>
              <a:rect l="l" t="t" r="r" b="b"/>
              <a:pathLst>
                <a:path w="37568" h="287830">
                  <a:moveTo>
                    <a:pt x="0" y="0"/>
                  </a:moveTo>
                  <a:lnTo>
                    <a:pt x="37568" y="0"/>
                  </a:lnTo>
                  <a:lnTo>
                    <a:pt x="37568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568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551067" y="413154"/>
            <a:ext cx="362711" cy="278593"/>
          </a:xfrm>
          <a:custGeom>
            <a:avLst/>
            <a:gdLst/>
            <a:ahLst/>
            <a:cxnLst/>
            <a:rect l="l" t="t" r="r" b="b"/>
            <a:pathLst>
              <a:path w="362711" h="278593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238547" y="552450"/>
            <a:ext cx="7881757" cy="9467576"/>
          </a:xfrm>
          <a:custGeom>
            <a:avLst/>
            <a:gdLst/>
            <a:ahLst/>
            <a:cxnLst/>
            <a:rect l="l" t="t" r="r" b="b"/>
            <a:pathLst>
              <a:path w="7881757" h="9467576">
                <a:moveTo>
                  <a:pt x="0" y="0"/>
                </a:moveTo>
                <a:lnTo>
                  <a:pt x="7881758" y="0"/>
                </a:lnTo>
                <a:lnTo>
                  <a:pt x="7881758" y="9467576"/>
                </a:lnTo>
                <a:lnTo>
                  <a:pt x="0" y="9467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882430" y="1781655"/>
            <a:ext cx="6229408" cy="12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5"/>
              </a:lnSpc>
            </a:pPr>
            <a:r>
              <a:rPr lang="en-US" sz="7700">
                <a:solidFill>
                  <a:srgbClr val="FFFFFF"/>
                </a:solidFill>
                <a:latin typeface="Zuume Rough Bold" panose="00000800000000000000"/>
                <a:ea typeface="Zuume Rough Bold" panose="00000800000000000000"/>
                <a:cs typeface="Zuume Rough Bold" panose="00000800000000000000"/>
                <a:sym typeface="Zuume Rough Bold" panose="00000800000000000000"/>
              </a:rPr>
              <a:t>TESS RESULTS CONT.</a:t>
            </a:r>
            <a:endParaRPr lang="en-US" sz="7700">
              <a:solidFill>
                <a:srgbClr val="FFFFFF"/>
              </a:solidFill>
              <a:latin typeface="Zuume Rough Bold" panose="00000800000000000000"/>
              <a:ea typeface="Zuume Rough Bold" panose="00000800000000000000"/>
              <a:cs typeface="Zuume Rough Bold" panose="00000800000000000000"/>
              <a:sym typeface="Zuume Rough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882430" y="4318154"/>
            <a:ext cx="6229408" cy="3865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What makes this a good candidate?</a:t>
            </a:r>
            <a:endParaRPr lang="en-US" sz="31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Obvious peaks in the power spectrum.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Decent light curve.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Placement on CMD.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Simbad says it is a young stellar object with spectral type A1.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Not a BSS, could be another pulsator? No papers on it, will look into it.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17411700" y="152400"/>
            <a:ext cx="1028700" cy="1028700"/>
            <a:chOff x="0" y="0"/>
            <a:chExt cx="270933" cy="270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8145360" y="8165445"/>
            <a:ext cx="142640" cy="1092855"/>
            <a:chOff x="0" y="0"/>
            <a:chExt cx="37568" cy="287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68" cy="287830"/>
            </a:xfrm>
            <a:custGeom>
              <a:avLst/>
              <a:gdLst/>
              <a:ahLst/>
              <a:cxnLst/>
              <a:rect l="l" t="t" r="r" b="b"/>
              <a:pathLst>
                <a:path w="37568" h="287830">
                  <a:moveTo>
                    <a:pt x="0" y="0"/>
                  </a:moveTo>
                  <a:lnTo>
                    <a:pt x="37568" y="0"/>
                  </a:lnTo>
                  <a:lnTo>
                    <a:pt x="37568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568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551067" y="413154"/>
            <a:ext cx="362711" cy="278593"/>
          </a:xfrm>
          <a:custGeom>
            <a:avLst/>
            <a:gdLst/>
            <a:ahLst/>
            <a:cxnLst/>
            <a:rect l="l" t="t" r="r" b="b"/>
            <a:pathLst>
              <a:path w="362711" h="278593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168052" y="514350"/>
            <a:ext cx="7826642" cy="9415509"/>
          </a:xfrm>
          <a:custGeom>
            <a:avLst/>
            <a:gdLst/>
            <a:ahLst/>
            <a:cxnLst/>
            <a:rect l="l" t="t" r="r" b="b"/>
            <a:pathLst>
              <a:path w="7826642" h="9415509">
                <a:moveTo>
                  <a:pt x="0" y="0"/>
                </a:moveTo>
                <a:lnTo>
                  <a:pt x="7826643" y="0"/>
                </a:lnTo>
                <a:lnTo>
                  <a:pt x="7826643" y="9415509"/>
                </a:lnTo>
                <a:lnTo>
                  <a:pt x="0" y="9415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902854" y="1607248"/>
            <a:ext cx="5882196" cy="12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5"/>
              </a:lnSpc>
            </a:pPr>
            <a:r>
              <a:rPr lang="en-US" sz="7700">
                <a:solidFill>
                  <a:srgbClr val="FFFFFF"/>
                </a:solidFill>
                <a:latin typeface="Zuume Rough Bold" panose="00000800000000000000"/>
                <a:ea typeface="Zuume Rough Bold" panose="00000800000000000000"/>
                <a:cs typeface="Zuume Rough Bold" panose="00000800000000000000"/>
                <a:sym typeface="Zuume Rough Bold" panose="00000800000000000000"/>
              </a:rPr>
              <a:t>TESS RESULTS CONT.</a:t>
            </a:r>
            <a:endParaRPr lang="en-US" sz="7700">
              <a:solidFill>
                <a:srgbClr val="FFFFFF"/>
              </a:solidFill>
              <a:latin typeface="Zuume Rough Bold" panose="00000800000000000000"/>
              <a:ea typeface="Zuume Rough Bold" panose="00000800000000000000"/>
              <a:cs typeface="Zuume Rough Bold" panose="00000800000000000000"/>
              <a:sym typeface="Zuume Rough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902854" y="3787711"/>
            <a:ext cx="5882196" cy="426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What makes this a good candidate?</a:t>
            </a:r>
            <a:endParaRPr lang="en-US" sz="31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Obvious peaks in the power spectrum.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Placement on CMD.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Simbad says it is a pulsating variable object with spectral type B0.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Could very well be a BSS! No papers on it.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Need to get the rotational period and velocities to further determine.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17411700" y="152400"/>
            <a:ext cx="1028700" cy="1028700"/>
            <a:chOff x="0" y="0"/>
            <a:chExt cx="270933" cy="270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8145360" y="8165445"/>
            <a:ext cx="142640" cy="1092855"/>
            <a:chOff x="0" y="0"/>
            <a:chExt cx="37568" cy="287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68" cy="287830"/>
            </a:xfrm>
            <a:custGeom>
              <a:avLst/>
              <a:gdLst/>
              <a:ahLst/>
              <a:cxnLst/>
              <a:rect l="l" t="t" r="r" b="b"/>
              <a:pathLst>
                <a:path w="37568" h="287830">
                  <a:moveTo>
                    <a:pt x="0" y="0"/>
                  </a:moveTo>
                  <a:lnTo>
                    <a:pt x="37568" y="0"/>
                  </a:lnTo>
                  <a:lnTo>
                    <a:pt x="37568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568" cy="32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551067" y="413154"/>
            <a:ext cx="362711" cy="278593"/>
          </a:xfrm>
          <a:custGeom>
            <a:avLst/>
            <a:gdLst/>
            <a:ahLst/>
            <a:cxnLst/>
            <a:rect l="l" t="t" r="r" b="b"/>
            <a:pathLst>
              <a:path w="362711" h="278593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413154"/>
            <a:ext cx="7977478" cy="9568189"/>
          </a:xfrm>
          <a:custGeom>
            <a:avLst/>
            <a:gdLst/>
            <a:ahLst/>
            <a:cxnLst/>
            <a:rect l="l" t="t" r="r" b="b"/>
            <a:pathLst>
              <a:path w="7977478" h="9568189">
                <a:moveTo>
                  <a:pt x="0" y="0"/>
                </a:moveTo>
                <a:lnTo>
                  <a:pt x="7977478" y="0"/>
                </a:lnTo>
                <a:lnTo>
                  <a:pt x="7977478" y="9568189"/>
                </a:lnTo>
                <a:lnTo>
                  <a:pt x="0" y="9568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267822" y="1607248"/>
            <a:ext cx="5759651" cy="12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5"/>
              </a:lnSpc>
            </a:pPr>
            <a:r>
              <a:rPr lang="en-US" sz="7700">
                <a:solidFill>
                  <a:srgbClr val="FFFFFF"/>
                </a:solidFill>
                <a:latin typeface="Zuume Rough Bold" panose="00000800000000000000"/>
                <a:ea typeface="Zuume Rough Bold" panose="00000800000000000000"/>
                <a:cs typeface="Zuume Rough Bold" panose="00000800000000000000"/>
                <a:sym typeface="Zuume Rough Bold" panose="00000800000000000000"/>
              </a:rPr>
              <a:t>TESS RESULTS CONT.</a:t>
            </a:r>
            <a:endParaRPr lang="en-US" sz="7700">
              <a:solidFill>
                <a:srgbClr val="FFFFFF"/>
              </a:solidFill>
              <a:latin typeface="Zuume Rough Bold" panose="00000800000000000000"/>
              <a:ea typeface="Zuume Rough Bold" panose="00000800000000000000"/>
              <a:cs typeface="Zuume Rough Bold" panose="00000800000000000000"/>
              <a:sym typeface="Zuume Rough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267822" y="3787711"/>
            <a:ext cx="5759651" cy="426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What makes this a good candidate?</a:t>
            </a:r>
            <a:endParaRPr lang="en-US" sz="31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Obvious peaks in the power spectrum.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Good light curve.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Placement on CMD.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Simbad says it has spectral type B9.5V.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Could very well be a BSS! No papers on it.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96570" lvl="1" indent="-248285" algn="l">
              <a:lnSpc>
                <a:spcPts val="3220"/>
              </a:lnSpc>
              <a:buFont typeface="Arial" panose="020B0704020202020204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Need to get the rotational period and velocities to further determine.</a:t>
            </a:r>
            <a:endParaRPr lang="en-US" sz="2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17411700" y="152400"/>
            <a:ext cx="1028700" cy="1028700"/>
            <a:chOff x="0" y="0"/>
            <a:chExt cx="270933" cy="270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4979</Words>
  <Application>WPS Slides</Application>
  <PresentationFormat>On-screen Show (4:3)</PresentationFormat>
  <Paragraphs>279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7" baseType="lpstr">
      <vt:lpstr>Arial</vt:lpstr>
      <vt:lpstr>SimSun</vt:lpstr>
      <vt:lpstr>Wingdings</vt:lpstr>
      <vt:lpstr>Zuume Rough Bold</vt:lpstr>
      <vt:lpstr>Canva Sans</vt:lpstr>
      <vt:lpstr>Open Sans</vt:lpstr>
      <vt:lpstr>Open Sans Bold</vt:lpstr>
      <vt:lpstr>Thonburi</vt:lpstr>
      <vt:lpstr>Arial</vt:lpstr>
      <vt:lpstr>Microsoft YaHei</vt:lpstr>
      <vt:lpstr>汉仪旗黑</vt:lpstr>
      <vt:lpstr>Arial Unicode MS</vt:lpstr>
      <vt:lpstr>Calibri</vt:lpstr>
      <vt:lpstr>Helvetica Neue</vt:lpstr>
      <vt:lpstr>汉仪书宋二KW</vt:lpstr>
      <vt:lpstr>Calibri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 for blue stragglers</dc:title>
  <dc:creator/>
  <cp:lastModifiedBy>Jacob Romeo</cp:lastModifiedBy>
  <cp:revision>19</cp:revision>
  <dcterms:created xsi:type="dcterms:W3CDTF">2025-05-07T19:25:27Z</dcterms:created>
  <dcterms:modified xsi:type="dcterms:W3CDTF">2025-05-07T19:25:27Z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0E903B6042BD5B83C5AD1B6811B775D6_43</vt:lpwstr>
  </property>
  <property fmtid="{D5CDD505-2E9C-101B-9397-08002B2CF9AE}" pid="3" name="KSOProductBuildVer">
    <vt:lpwstr>1033-6.13.1.8709</vt:lpwstr>
  </property>
</Properties>
</file>